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29"/>
  </p:notesMasterIdLst>
  <p:sldIdLst>
    <p:sldId id="256" r:id="rId4"/>
    <p:sldId id="280" r:id="rId5"/>
    <p:sldId id="260" r:id="rId6"/>
    <p:sldId id="261" r:id="rId7"/>
    <p:sldId id="263" r:id="rId8"/>
    <p:sldId id="284" r:id="rId9"/>
    <p:sldId id="282" r:id="rId10"/>
    <p:sldId id="287" r:id="rId11"/>
    <p:sldId id="285" r:id="rId12"/>
    <p:sldId id="288" r:id="rId13"/>
    <p:sldId id="286" r:id="rId14"/>
    <p:sldId id="268" r:id="rId15"/>
    <p:sldId id="279" r:id="rId16"/>
    <p:sldId id="305" r:id="rId17"/>
    <p:sldId id="289" r:id="rId18"/>
    <p:sldId id="290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62" r:id="rId27"/>
    <p:sldId id="27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Gentona Book" pitchFamily="2" charset="77"/>
      <p:regular r:id="rId38"/>
      <p:bold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Leaflet" id="{A29D95ED-6A25-42FF-AF0F-0F811CD86294}">
          <p14:sldIdLst>
            <p14:sldId id="261"/>
            <p14:sldId id="263"/>
            <p14:sldId id="284"/>
            <p14:sldId id="282"/>
            <p14:sldId id="287"/>
            <p14:sldId id="285"/>
            <p14:sldId id="288"/>
            <p14:sldId id="286"/>
            <p14:sldId id="268"/>
            <p14:sldId id="279"/>
            <p14:sldId id="305"/>
            <p14:sldId id="289"/>
            <p14:sldId id="290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00"/>
    <a:srgbClr val="000000"/>
    <a:srgbClr val="01CDFE"/>
    <a:srgbClr val="404040"/>
    <a:srgbClr val="451C62"/>
    <a:srgbClr val="FFFFFF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6395" autoAdjust="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4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1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1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plugi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leafletjs.com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43027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 to </a:t>
            </a:r>
            <a:b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Leaflet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102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Lightweight </a:t>
            </a:r>
          </a:p>
          <a:p>
            <a:pPr>
              <a:spcBef>
                <a:spcPts val="2400"/>
              </a:spcBef>
            </a:pPr>
            <a:r>
              <a:rPr lang="en-US" dirty="0"/>
              <a:t>Flexible – extensive customization possible</a:t>
            </a:r>
          </a:p>
          <a:p>
            <a:pPr>
              <a:spcBef>
                <a:spcPts val="2400"/>
              </a:spcBef>
            </a:pPr>
            <a:r>
              <a:rPr lang="en-US" dirty="0"/>
              <a:t>Open-source</a:t>
            </a:r>
          </a:p>
          <a:p>
            <a:pPr>
              <a:spcBef>
                <a:spcPts val="2400"/>
              </a:spcBef>
            </a:pPr>
            <a:r>
              <a:rPr lang="en-US" dirty="0"/>
              <a:t>Integration with other platforms and tools (such as </a:t>
            </a:r>
            <a:r>
              <a:rPr lang="en-US" dirty="0">
                <a:hlinkClick r:id="rId3"/>
              </a:rPr>
              <a:t>Leaflet for R</a:t>
            </a:r>
            <a:r>
              <a:rPr lang="en-US" dirty="0"/>
              <a:t>)</a:t>
            </a:r>
          </a:p>
          <a:p>
            <a:pPr>
              <a:spcBef>
                <a:spcPts val="2400"/>
              </a:spcBef>
            </a:pPr>
            <a:r>
              <a:rPr lang="en-US" dirty="0"/>
              <a:t>Can host across a variety of web platforms, such as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HTML &amp; CSS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</a:t>
            </a:r>
            <a:r>
              <a:rPr lang="en-US" sz="3600" dirty="0" err="1"/>
              <a:t>Javascript</a:t>
            </a:r>
            <a:endParaRPr lang="en-US" sz="3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…or the willingness to learn and tinker around</a:t>
            </a: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1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Editor</a:t>
            </a:r>
          </a:p>
          <a:p>
            <a:pPr lvl="1"/>
            <a:r>
              <a:rPr lang="en-US" dirty="0"/>
              <a:t>Sublime Text, Atom, VS Code, Notepad,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Creating a base HTML file</a:t>
            </a:r>
          </a:p>
          <a:p>
            <a:r>
              <a:rPr lang="en-US" dirty="0"/>
              <a:t>Referencing Leaflet CSS and Leaflet JavaScript into HTML file</a:t>
            </a:r>
          </a:p>
          <a:p>
            <a:r>
              <a:rPr lang="en-US" dirty="0"/>
              <a:t>Creating a Map div (division) element</a:t>
            </a:r>
          </a:p>
          <a:p>
            <a:r>
              <a:rPr lang="en-US" dirty="0"/>
              <a:t>Initializing Map</a:t>
            </a:r>
          </a:p>
          <a:p>
            <a:r>
              <a:rPr lang="en-US"/>
              <a:t>Adding Layers </a:t>
            </a:r>
            <a:r>
              <a:rPr lang="en-US" dirty="0"/>
              <a:t>and Data to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3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0B091D7-43FB-4BE5-3872-8F5BF88E8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9242EDE-BD98-1ACA-8380-D1164996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4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7E2F7D1-F05E-BF70-7E9D-F74F6E4A8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882429"/>
            <a:ext cx="6626410" cy="5581433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AEB6F-2F86-FA66-84F2-D1465FCA1DAF}"/>
              </a:ext>
            </a:extLst>
          </p:cNvPr>
          <p:cNvSpPr txBox="1"/>
          <p:nvPr/>
        </p:nvSpPr>
        <p:spPr>
          <a:xfrm>
            <a:off x="1439917" y="146093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821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2890345"/>
            <a:ext cx="6626410" cy="3573517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5"/>
            <a:ext cx="6626410" cy="493987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21020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6157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4740166"/>
            <a:ext cx="6626410" cy="172369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5"/>
            <a:ext cx="6626410" cy="246993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27221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36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4"/>
            <a:ext cx="6626410" cy="445638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35419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9213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</p:spTree>
    <p:extLst>
      <p:ext uri="{BB962C8B-B14F-4D97-AF65-F5344CB8AC3E}">
        <p14:creationId xmlns:p14="http://schemas.microsoft.com/office/powerpoint/2010/main" val="387462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304E2E-D40B-9F79-2BF7-95B591B5CFE6}"/>
              </a:ext>
            </a:extLst>
          </p:cNvPr>
          <p:cNvSpPr/>
          <p:nvPr/>
        </p:nvSpPr>
        <p:spPr>
          <a:xfrm>
            <a:off x="5129046" y="2979697"/>
            <a:ext cx="6894787" cy="289558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00849-7D78-91EE-A2F0-0CAA8A811846}"/>
              </a:ext>
            </a:extLst>
          </p:cNvPr>
          <p:cNvSpPr txBox="1"/>
          <p:nvPr/>
        </p:nvSpPr>
        <p:spPr>
          <a:xfrm>
            <a:off x="1446762" y="4671852"/>
            <a:ext cx="32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534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304E2E-D40B-9F79-2BF7-95B591B5CFE6}"/>
              </a:ext>
            </a:extLst>
          </p:cNvPr>
          <p:cNvSpPr/>
          <p:nvPr/>
        </p:nvSpPr>
        <p:spPr>
          <a:xfrm flipV="1">
            <a:off x="5129046" y="2165131"/>
            <a:ext cx="6894787" cy="81456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00849-7D78-91EE-A2F0-0CAA8A811846}"/>
              </a:ext>
            </a:extLst>
          </p:cNvPr>
          <p:cNvSpPr txBox="1"/>
          <p:nvPr/>
        </p:nvSpPr>
        <p:spPr>
          <a:xfrm>
            <a:off x="1446762" y="5575739"/>
            <a:ext cx="32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033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Overview of Leaflet </a:t>
            </a:r>
          </a:p>
          <a:p>
            <a:pPr lvl="1"/>
            <a:r>
              <a:rPr lang="en-US" dirty="0"/>
              <a:t>What is Leaflet?</a:t>
            </a:r>
          </a:p>
          <a:p>
            <a:pPr lvl="1"/>
            <a:r>
              <a:rPr lang="en-US" dirty="0"/>
              <a:t>What does it do? What does it </a:t>
            </a:r>
            <a:r>
              <a:rPr lang="en-US" b="1" dirty="0"/>
              <a:t>not</a:t>
            </a:r>
            <a:r>
              <a:rPr lang="en-US" dirty="0"/>
              <a:t> do?</a:t>
            </a:r>
          </a:p>
          <a:p>
            <a:pPr lvl="1"/>
            <a:r>
              <a:rPr lang="en-US" dirty="0"/>
              <a:t>Why use Leaflet over other mapping applications / packages?</a:t>
            </a:r>
          </a:p>
          <a:p>
            <a:pPr lvl="1"/>
            <a:r>
              <a:rPr lang="en-US" dirty="0"/>
              <a:t>What do you need to know to get started?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Demonstration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</a:t>
            </a:r>
            <a:br>
              <a:rPr lang="en-US" dirty="0"/>
            </a:br>
            <a:r>
              <a:rPr lang="en-US" dirty="0"/>
              <a:t>Leaflet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134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The leading </a:t>
            </a:r>
            <a:r>
              <a:rPr lang="en-US" dirty="0">
                <a:solidFill>
                  <a:srgbClr val="01CDFE"/>
                </a:solidFill>
              </a:rPr>
              <a:t>open-source</a:t>
            </a:r>
            <a:r>
              <a:rPr lang="en-US" dirty="0"/>
              <a:t> JavaScript library for creating </a:t>
            </a:r>
            <a:br>
              <a:rPr lang="en-US" dirty="0"/>
            </a:br>
            <a:r>
              <a:rPr lang="en-US" dirty="0"/>
              <a:t>mobile-friendly, interactive maps</a:t>
            </a:r>
          </a:p>
          <a:p>
            <a:pPr>
              <a:spcBef>
                <a:spcPts val="2400"/>
              </a:spcBef>
            </a:pPr>
            <a:r>
              <a:rPr lang="en-US" dirty="0"/>
              <a:t>Created 11 years ago by Volodymyr </a:t>
            </a:r>
            <a:r>
              <a:rPr lang="en-US" dirty="0" err="1"/>
              <a:t>Agafonkin</a:t>
            </a:r>
            <a:r>
              <a:rPr lang="en-US" dirty="0"/>
              <a:t>, a Ukrainian citizen and currently a developer at </a:t>
            </a:r>
            <a:r>
              <a:rPr lang="en-US" dirty="0" err="1"/>
              <a:t>MapBox</a:t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What is </a:t>
            </a:r>
            <a:r>
              <a:rPr lang="en-US" b="1" dirty="0"/>
              <a:t>JavaScript </a:t>
            </a:r>
            <a:r>
              <a:rPr lang="en-US" dirty="0"/>
              <a:t>(JS)?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One of the core programming language for web development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be used for both </a:t>
            </a:r>
            <a:r>
              <a:rPr lang="en-US" dirty="0">
                <a:solidFill>
                  <a:srgbClr val="E93479"/>
                </a:solidFill>
              </a:rPr>
              <a:t>front-end</a:t>
            </a:r>
            <a:r>
              <a:rPr lang="en-US" dirty="0"/>
              <a:t> (visual aspects of a website) and </a:t>
            </a:r>
            <a:br>
              <a:rPr lang="en-US" dirty="0"/>
            </a:br>
            <a:r>
              <a:rPr lang="en-US" dirty="0">
                <a:solidFill>
                  <a:srgbClr val="E93479"/>
                </a:solidFill>
              </a:rPr>
              <a:t>back-end</a:t>
            </a:r>
            <a:r>
              <a:rPr lang="en-US" dirty="0"/>
              <a:t> development (website structure, system, data, </a:t>
            </a:r>
            <a:r>
              <a:rPr lang="en-US" dirty="0" err="1"/>
              <a:t>etc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Lightweight, simple and flexible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b="1" dirty="0"/>
              <a:t>Customizable</a:t>
            </a:r>
            <a:r>
              <a:rPr lang="en-US" sz="3600" dirty="0"/>
              <a:t> and </a:t>
            </a:r>
            <a:r>
              <a:rPr lang="en-US" sz="3600" b="1" dirty="0"/>
              <a:t>Extendible</a:t>
            </a:r>
            <a:br>
              <a:rPr lang="en-US" sz="3600" b="1" dirty="0"/>
            </a:br>
            <a:r>
              <a:rPr lang="en-US" sz="3600" dirty="0"/>
              <a:t>base features can be extended via plugins </a:t>
            </a:r>
            <a:br>
              <a:rPr lang="en-US" sz="3600" dirty="0"/>
            </a:br>
            <a:r>
              <a:rPr lang="en-US" sz="2000" dirty="0"/>
              <a:t>(see list at </a:t>
            </a:r>
            <a:r>
              <a:rPr lang="en-US" sz="2000" dirty="0">
                <a:hlinkClick r:id="rId3"/>
              </a:rPr>
              <a:t>https://leafletjs.com/plugins.html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Interoperable </a:t>
            </a:r>
            <a:br>
              <a:rPr lang="en-US" sz="3600" dirty="0"/>
            </a:br>
            <a:r>
              <a:rPr lang="en-US" sz="2000" dirty="0"/>
              <a:t>(mobile and desktop friendly)</a:t>
            </a:r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7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46" y="1825625"/>
            <a:ext cx="11316420" cy="45882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2400"/>
              </a:spcBef>
              <a:buNone/>
            </a:pPr>
            <a:r>
              <a:rPr lang="en-US" sz="3600" dirty="0"/>
              <a:t>Put simply, </a:t>
            </a:r>
            <a:br>
              <a:rPr lang="en-US" sz="3600" dirty="0"/>
            </a:br>
            <a:r>
              <a:rPr lang="en-US" sz="3600" dirty="0"/>
              <a:t>Leaflet is a visualization framework </a:t>
            </a:r>
            <a:br>
              <a:rPr lang="en-US" sz="3600" dirty="0"/>
            </a:br>
            <a:r>
              <a:rPr lang="en-US" sz="3600" dirty="0"/>
              <a:t>to create </a:t>
            </a:r>
            <a:r>
              <a:rPr lang="en-US" sz="3600" b="1" dirty="0"/>
              <a:t>web maps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b="1" dirty="0"/>
              <a:t>data </a:t>
            </a:r>
            <a:r>
              <a:rPr lang="en-US" sz="3600" dirty="0"/>
              <a:t>with ways to </a:t>
            </a:r>
            <a:r>
              <a:rPr lang="en-US" sz="3600" b="1" dirty="0"/>
              <a:t>interact </a:t>
            </a:r>
            <a:r>
              <a:rPr lang="en-US" sz="3600" dirty="0"/>
              <a:t>with said data. </a:t>
            </a:r>
            <a:br>
              <a:rPr lang="en-US" b="1" dirty="0"/>
            </a:b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7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22"/>
          <a:stretch/>
        </p:blipFill>
        <p:spPr>
          <a:xfrm>
            <a:off x="475246" y="1519804"/>
            <a:ext cx="5188565" cy="50847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23128" y="1825625"/>
            <a:ext cx="5430672" cy="4588238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1800" dirty="0"/>
              <a:t>Read over documentation at </a:t>
            </a:r>
            <a:r>
              <a:rPr lang="en-US" sz="1800" dirty="0">
                <a:hlinkClick r:id="rId5"/>
              </a:rPr>
              <a:t>https://leafletjs.com/</a:t>
            </a:r>
            <a:r>
              <a:rPr lang="en-US" sz="1800" dirty="0"/>
              <a:t>  </a:t>
            </a:r>
          </a:p>
          <a:p>
            <a:pPr marL="0" indent="0">
              <a:spcBef>
                <a:spcPts val="2400"/>
              </a:spcBef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2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400" dirty="0"/>
              <a:t>Open-Source Contributions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700" y="1935480"/>
            <a:ext cx="4457700" cy="1905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128" y="3782512"/>
            <a:ext cx="6138399" cy="2154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91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NOT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Does </a:t>
            </a:r>
            <a:r>
              <a:rPr lang="en-US" sz="3600" b="1" dirty="0"/>
              <a:t>NOT</a:t>
            </a:r>
            <a:r>
              <a:rPr lang="en-US" sz="3600" dirty="0"/>
              <a:t> provide data – you provide the data!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Is </a:t>
            </a:r>
            <a:r>
              <a:rPr lang="en-US" sz="3600" b="1" dirty="0"/>
              <a:t>NOT</a:t>
            </a:r>
            <a:r>
              <a:rPr lang="en-US" sz="3600" dirty="0"/>
              <a:t> a GIS replacement – not a system to manage, clean and analyze spatial data</a:t>
            </a:r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Can be used together with GIS (</a:t>
            </a:r>
            <a:r>
              <a:rPr lang="en-US" sz="3200" dirty="0" err="1"/>
              <a:t>ie</a:t>
            </a:r>
            <a:r>
              <a:rPr lang="en-US" sz="3200" dirty="0"/>
              <a:t>: </a:t>
            </a:r>
            <a:r>
              <a:rPr lang="en-US" sz="3200" dirty="0" err="1"/>
              <a:t>Mapbox</a:t>
            </a:r>
            <a:r>
              <a:rPr lang="en-US" sz="3200" dirty="0"/>
              <a:t>, Carto, Esri)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1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510</Words>
  <Application>Microsoft Macintosh PowerPoint</Application>
  <PresentationFormat>Widescreen</PresentationFormat>
  <Paragraphs>96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Fira Sans</vt:lpstr>
      <vt:lpstr>Gentona Book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An Overview of  Leaflet</vt:lpstr>
      <vt:lpstr>What is Leaflet?</vt:lpstr>
      <vt:lpstr>Characteristics of Leaflet</vt:lpstr>
      <vt:lpstr>What does Leaflet do?</vt:lpstr>
      <vt:lpstr>What does Leaflet do?</vt:lpstr>
      <vt:lpstr>What does Leaflet NOT do?</vt:lpstr>
      <vt:lpstr>Why Use Leaflet?</vt:lpstr>
      <vt:lpstr>What do You Need to Know?</vt:lpstr>
      <vt:lpstr>How do I start? Demo time!</vt:lpstr>
      <vt:lpstr>What You’ll Need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168</cp:revision>
  <dcterms:created xsi:type="dcterms:W3CDTF">2022-09-01T20:12:45Z</dcterms:created>
  <dcterms:modified xsi:type="dcterms:W3CDTF">2022-10-17T02:31:21Z</dcterms:modified>
</cp:coreProperties>
</file>